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 Kumar" userId="5dd3e64a1c3438d6" providerId="LiveId" clId="{4602244B-C9B4-4ED8-BF92-CD66C82D4365}"/>
    <pc:docChg chg="delSld">
      <pc:chgData name="Prashant Kumar" userId="5dd3e64a1c3438d6" providerId="LiveId" clId="{4602244B-C9B4-4ED8-BF92-CD66C82D4365}" dt="2025-12-02T17:51:43.244" v="0" actId="2696"/>
      <pc:docMkLst>
        <pc:docMk/>
      </pc:docMkLst>
      <pc:sldChg chg="del">
        <pc:chgData name="Prashant Kumar" userId="5dd3e64a1c3438d6" providerId="LiveId" clId="{4602244B-C9B4-4ED8-BF92-CD66C82D4365}" dt="2025-12-02T17:51:43.244" v="0" actId="2696"/>
        <pc:sldMkLst>
          <pc:docMk/>
          <pc:sldMk cId="1839056535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C7D-7D43-1104-5711-D4DE747FC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FA2B1-3B85-0785-BCD4-E5F15359E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BEBF9-2C72-C94D-50D2-A05AA02F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F9281-8A81-3472-D425-6F357641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4E6B-C909-6D24-3206-50F2C427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19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1126-9B31-3F9A-40B9-0ECF5233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E70FF-67FE-528F-7E35-13C842638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E415-0D99-40E9-79DA-14DECE4A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F699-92C8-5E44-2B98-485BB568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E4318-3F82-EE87-EA0E-E88668F9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38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95C94A-3FC3-CDD5-F7B1-50921639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44645-4DAE-2A0A-2776-4706704C2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8C06-07EC-44AC-C27A-A3EBE85B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E88-37DF-D209-76EC-2C343866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02C88-ACDC-F8CF-08D8-C73BC70B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93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45B1-D429-184D-ABCB-B5BECA5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8B5A-8D88-1DA0-64A6-7CFB78AC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A127D-31D8-3F2A-8FEE-16263A48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F4CD2-B51D-6FA9-BD1D-B16C5DFB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06ED1-2F30-AA4A-9D06-9D0F2710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08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8053-23F0-9EE9-409E-AC3A3799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244E3-749B-43CF-FEDB-7434151A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7A06-4410-8B8B-ECC3-E9FA4BCD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0EAFA-5C0C-D00E-17DB-3B0CBC42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8E455-7C69-B5E6-26A0-E8B1DD00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80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7E53-C753-D76B-87D4-3BBF84CF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4D79-2E04-0B74-649E-A5E7F56FB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8E888-041C-64DE-E52F-2863ACAEE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2BCD2-16FB-19D1-587F-E2F31C7C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58C5D-68C8-CBE7-E91C-63F923AB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F3DAC-2AC1-913A-EF4A-A7AA55FE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7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88C5-1B7F-ED23-7580-7728D212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B97DE-0D99-8074-6A04-F0B1142E8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DEB88-7C40-A07C-97B1-F7F520CC9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C339D-4DFF-8795-E4F3-047F9FC43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49AF0-F216-EA12-C461-391FF376D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4AD23-3618-86BC-E62D-D484F3AE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6F912-89D2-54DD-9503-5C2CB1C2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44ADF-4EF1-8F46-12FE-B17B772B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33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95EA-2F65-EF3A-4F0A-56B9CD97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5A976-BF1A-8F8A-B3B6-81B06752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8E37A-E2F8-A2AC-8C5D-860FD2D1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2FDAB-3441-EBF9-7241-D62099D6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02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E0C6C-97FF-C839-EA80-F6220712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B9BFA-905D-E312-3613-923678DE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72C44-1849-6302-7C40-2F92CACD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7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8643-24F1-B232-7FB0-B2782AA9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C9298-0A0A-419F-7B6B-B642952A2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5CF5E-3B7A-4F02-F11B-CA350A90E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B8155-5E39-F26D-FAE6-A5E12E48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D5A42-7215-4A3B-917E-A3F96191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E6BEC-568C-245B-0831-CB817E1E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79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4D55-4EC4-687B-DC32-1879B6CD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44D80-A318-9A6E-3D48-6D7B93687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D9BCA-869E-BEEF-179C-1676A5B4B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06A7F-D941-319E-D252-47388F56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5E431-04F7-3CEA-2FD4-E770BBE7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9BAEF-52F3-B317-C975-57B444DA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28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79440-8D84-B744-4ECF-B40AC1AE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A0B33-D71A-A7A5-B221-C328A38DD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3EF7-D36C-CA70-577A-43D3B34B8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227B-282B-405F-986A-834EADADBD13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AE5A9-6276-778E-4B37-82313A092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99769-27CF-205A-256B-30B44F82F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EAD72-F642-4B7C-AFF0-2247CCDF1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61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rcmn.2020.610879/ful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rcmn.2020.610879/ful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507F-17C0-FFB8-9577-ADA76E81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health care management system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09869-C8E5-75D2-ED61-9771F8833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4929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ACAF-664E-CEE4-F7BE-CC7FAAEB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A226-586F-7B16-65AC-CC5A65495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4173" y="1690688"/>
            <a:ext cx="10431189" cy="3745470"/>
          </a:xfrm>
        </p:spPr>
        <p:txBody>
          <a:bodyPr>
            <a:normAutofit/>
          </a:bodyPr>
          <a:lstStyle/>
          <a:p>
            <a:r>
              <a:rPr lang="en-US" dirty="0"/>
              <a:t>#  Manages healthcare services efficiently for patients and staff.</a:t>
            </a:r>
            <a:br>
              <a:rPr lang="en-US" dirty="0"/>
            </a:br>
            <a:r>
              <a:rPr lang="en-US" dirty="0"/>
              <a:t># Aims to improve patient care and optimize hospital operations.</a:t>
            </a:r>
            <a:br>
              <a:rPr lang="en-US" dirty="0"/>
            </a:br>
            <a:r>
              <a:rPr lang="en-US" dirty="0"/>
              <a:t>#  Includes modules like Patient, Staff, Inventory, Billing, and Analytics.</a:t>
            </a:r>
            <a:br>
              <a:rPr lang="en-US" dirty="0"/>
            </a:br>
            <a:r>
              <a:rPr lang="en-US" dirty="0"/>
              <a:t># Uses technology such as HMS, EHR, and Telemedicine for automation.</a:t>
            </a:r>
            <a:br>
              <a:rPr lang="en-US" dirty="0"/>
            </a:br>
            <a:r>
              <a:rPr lang="en-US" dirty="0"/>
              <a:t># Ensures faster service, cost reduction, and better patient satisfaction.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257D4-4141-7045-9E65-73DDEF7C82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2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271-C2A0-0326-FEC6-1633837D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AC89C9-BFBB-E825-0F70-2BBEAF5786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979008"/>
            <a:ext cx="5181600" cy="404457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9A29-65A7-9110-A16E-696AA9F88F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YOU</a:t>
            </a:r>
          </a:p>
          <a:p>
            <a:pPr marL="0" indent="0">
              <a:buNone/>
            </a:pPr>
            <a:r>
              <a:rPr lang="en-US" sz="3600" dirty="0">
                <a:latin typeface="Algerian" panose="04020705040A02060702" pitchFamily="82" charset="0"/>
              </a:rPr>
              <a:t> SUBITTED BY:-</a:t>
            </a:r>
          </a:p>
          <a:p>
            <a:pPr marL="0" indent="0">
              <a:buNone/>
            </a:pPr>
            <a:r>
              <a:rPr lang="en-US" sz="3600" dirty="0">
                <a:latin typeface="Algerian" panose="04020705040A02060702" pitchFamily="82" charset="0"/>
              </a:rPr>
              <a:t>IRFAN AHMAD ANSARI</a:t>
            </a:r>
          </a:p>
          <a:p>
            <a:pPr marL="0" indent="0">
              <a:buNone/>
            </a:pPr>
            <a:r>
              <a:rPr lang="en-US" sz="3600" dirty="0">
                <a:latin typeface="Algerian" panose="04020705040A02060702" pitchFamily="82" charset="0"/>
              </a:rPr>
              <a:t>(24SCSE1420066)</a:t>
            </a:r>
          </a:p>
          <a:p>
            <a:pPr marL="0" indent="0">
              <a:buNone/>
            </a:pPr>
            <a:r>
              <a:rPr lang="en-US" sz="3600" dirty="0">
                <a:latin typeface="Algerian" panose="04020705040A02060702" pitchFamily="82" charset="0"/>
              </a:rPr>
              <a:t>AYUSH KUMAR SINGH </a:t>
            </a:r>
          </a:p>
          <a:p>
            <a:pPr marL="0" indent="0">
              <a:buNone/>
            </a:pPr>
            <a:r>
              <a:rPr lang="en-US" sz="3600" dirty="0">
                <a:latin typeface="Algerian" panose="04020705040A02060702" pitchFamily="82" charset="0"/>
              </a:rPr>
              <a:t>(24SCSE1420059)</a:t>
            </a:r>
          </a:p>
          <a:p>
            <a:pPr marL="0" indent="0">
              <a:buNone/>
            </a:pPr>
            <a:endParaRPr lang="en-US" sz="3600" dirty="0">
              <a:latin typeface="Algerian" panose="04020705040A02060702" pitchFamily="82" charset="0"/>
            </a:endParaRPr>
          </a:p>
          <a:p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B0288-DCB5-B475-6F8C-E4BCFCC21B8A}"/>
              </a:ext>
            </a:extLst>
          </p:cNvPr>
          <p:cNvSpPr txBox="1"/>
          <p:nvPr/>
        </p:nvSpPr>
        <p:spPr>
          <a:xfrm>
            <a:off x="838200" y="6023579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rontiersin.org/articles/10.3389/frcmn.2020.610879/ful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11667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133A-5620-9E55-045F-140972E2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&amp;PROJECT OBJECTIVES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52F8B6-7568-BBC1-8653-5624744D6E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181600" cy="4542472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5BE056A-9238-08C4-6B4F-529BACEBEA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477801"/>
            <a:ext cx="518160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Hospital activities like patient registration, appointments, and billing are handled manually, causing delays and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Medical data is not centralized, making it difficult for doctors and staff to access patient information quickly.</a:t>
            </a:r>
          </a:p>
        </p:txBody>
      </p:sp>
    </p:spTree>
    <p:extLst>
      <p:ext uri="{BB962C8B-B14F-4D97-AF65-F5344CB8AC3E}">
        <p14:creationId xmlns:p14="http://schemas.microsoft.com/office/powerpoint/2010/main" val="215256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E9B7-C7F0-8F32-4CDA-10A415EF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9926"/>
            <a:ext cx="10515600" cy="290978"/>
          </a:xfrm>
        </p:spPr>
        <p:txBody>
          <a:bodyPr>
            <a:noAutofit/>
          </a:bodyPr>
          <a:lstStyle/>
          <a:p>
            <a:r>
              <a:rPr lang="en-US" sz="3200" dirty="0"/>
              <a:t>PROJECT CODE AND ISSUES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F50382-82B5-DA2E-8459-DEE0E2AED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18507"/>
            <a:ext cx="4953000" cy="3625933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EC9CD4-8F71-E337-BF4B-D0B9C49C526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57200" y="1418506"/>
            <a:ext cx="56388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coordination between departments leads to inefficiency and slow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automation results in time-consuming processes and low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need for a secure system to store and manage patient and hospital data effectively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79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F2AC-D182-1856-0CD5-225E1C53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1. </a:t>
            </a:r>
            <a:r>
              <a:rPr lang="en-IN" sz="3600" b="1" dirty="0"/>
              <a:t>Presentation Layer (User Interface)</a:t>
            </a:r>
            <a:endParaRPr lang="en-IN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9B8D3C-6A3D-866A-E1C4-DABD45328A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3" y="2835275"/>
            <a:ext cx="4545502" cy="33543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3E261-5309-F56D-4525-1A1F5E8CA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31089"/>
            <a:ext cx="5183188" cy="1173986"/>
          </a:xfrm>
        </p:spPr>
        <p:txBody>
          <a:bodyPr/>
          <a:lstStyle/>
          <a:p>
            <a:r>
              <a:rPr lang="fr-FR" dirty="0"/>
              <a:t>.</a:t>
            </a:r>
            <a:r>
              <a:rPr lang="fr-FR" sz="2000" dirty="0"/>
              <a:t>Technologies (</a:t>
            </a:r>
            <a:r>
              <a:rPr lang="fr-FR" sz="2000" dirty="0" err="1"/>
              <a:t>example</a:t>
            </a:r>
            <a:r>
              <a:rPr lang="fr-FR" sz="2000" dirty="0"/>
              <a:t>): JSP, HTML, CSS, </a:t>
            </a:r>
            <a:r>
              <a:rPr lang="fr-FR" sz="2000" dirty="0" err="1"/>
              <a:t>JavaFX</a:t>
            </a:r>
            <a:r>
              <a:rPr lang="fr-FR" sz="2000" dirty="0"/>
              <a:t>, or frontend pages.</a:t>
            </a:r>
          </a:p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99604A-4D14-F500-DE3F-A14429F582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48" y="2742182"/>
            <a:ext cx="4772691" cy="3210373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3C67F3E-4415-DEE4-5138-9513CDB53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4673" y="1143775"/>
            <a:ext cx="5332414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what the user interacts with.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Responsibilities: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forms, dashboards, appointments, reports.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Take user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D887-781A-56EB-E0CA-D88F796E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720"/>
            <a:ext cx="4204652" cy="1249680"/>
          </a:xfrm>
        </p:spPr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Application / Controller Layer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1D604-728F-196B-172A-C6CE28651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26" y="807720"/>
            <a:ext cx="4977453" cy="5303519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A9CD9B4-CC8B-1CEC-9E9C-0B04F03360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9" y="4021555"/>
            <a:ext cx="44484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 incoming requests from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Communicates between UI and business logic.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requestsHandles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90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E128-5BAD-C13B-8F5E-175AFEB19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72439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3. </a:t>
            </a:r>
            <a:r>
              <a:rPr lang="en-US" sz="2400" b="1" dirty="0"/>
              <a:t>Business Logic Layer (Service Layer)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200" dirty="0"/>
              <a:t>Core logic of the system is here:</a:t>
            </a:r>
            <a:br>
              <a:rPr lang="en-US" sz="2200" dirty="0"/>
            </a:br>
            <a:r>
              <a:rPr lang="en-US" sz="2200" dirty="0"/>
              <a:t>Create or manage patient records.</a:t>
            </a:r>
            <a:br>
              <a:rPr lang="en-US" sz="2200" dirty="0"/>
            </a:br>
            <a:r>
              <a:rPr lang="en-US" sz="2200" dirty="0"/>
              <a:t>Schedule appointments.</a:t>
            </a:r>
            <a:br>
              <a:rPr lang="en-US" sz="2200" dirty="0"/>
            </a:br>
            <a:r>
              <a:rPr lang="en-US" sz="2200" dirty="0"/>
              <a:t>Update doctor availability.</a:t>
            </a:r>
            <a:br>
              <a:rPr lang="en-US" sz="2200" dirty="0"/>
            </a:br>
            <a:r>
              <a:rPr lang="en-US" sz="2200" dirty="0"/>
              <a:t>Billing and prescription.</a:t>
            </a:r>
            <a:br>
              <a:rPr lang="en-US" sz="2200" dirty="0"/>
            </a:br>
            <a:br>
              <a:rPr lang="en-US" sz="2700" b="1" dirty="0"/>
            </a:br>
            <a:r>
              <a:rPr lang="en-US" sz="2700" dirty="0"/>
              <a:t>4. </a:t>
            </a:r>
            <a:r>
              <a:rPr lang="en-US" sz="2700" b="1" dirty="0"/>
              <a:t>Data Access Layer (DAO Layer)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200" dirty="0"/>
              <a:t>Manages communication with database:</a:t>
            </a:r>
            <a:br>
              <a:rPr lang="en-US" sz="2200" dirty="0"/>
            </a:br>
            <a:r>
              <a:rPr lang="en-US" sz="2200" dirty="0"/>
              <a:t>Insert, update, delete, retrieve data.</a:t>
            </a:r>
            <a:br>
              <a:rPr lang="en-US" sz="2200" dirty="0"/>
            </a:br>
            <a:r>
              <a:rPr lang="en-US" sz="2200" dirty="0"/>
              <a:t>Uses JDBC or ORM.</a:t>
            </a:r>
            <a:br>
              <a:rPr lang="en-US" sz="2200" dirty="0"/>
            </a:br>
            <a:br>
              <a:rPr lang="en-US" sz="2200" b="1" dirty="0"/>
            </a:br>
            <a:br>
              <a:rPr lang="en-US" sz="2000" b="1" dirty="0"/>
            </a:b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3D432-966E-46FD-2460-436557634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5279"/>
            <a:ext cx="9144000" cy="1606591"/>
          </a:xfrm>
        </p:spPr>
        <p:txBody>
          <a:bodyPr>
            <a:normAutofit fontScale="25000" lnSpcReduction="20000"/>
          </a:bodyPr>
          <a:lstStyle/>
          <a:p>
            <a:r>
              <a:rPr lang="en-US" sz="6200" b="1" dirty="0"/>
              <a:t>5. Database Layer</a:t>
            </a:r>
          </a:p>
          <a:p>
            <a:r>
              <a:rPr lang="en-US" sz="8000" dirty="0"/>
              <a:t>Stores system data in a structured format.</a:t>
            </a:r>
          </a:p>
          <a:p>
            <a:r>
              <a:rPr lang="en-US" sz="7200" dirty="0"/>
              <a:t>Example tables:</a:t>
            </a:r>
          </a:p>
          <a:p>
            <a:pPr lvl="1"/>
            <a:r>
              <a:rPr lang="en-US" sz="7200" dirty="0"/>
              <a:t>patient</a:t>
            </a:r>
          </a:p>
          <a:p>
            <a:pPr lvl="1"/>
            <a:r>
              <a:rPr lang="en-US" sz="7200" dirty="0"/>
              <a:t>doctor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7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5499-D1ED-290A-486B-A73DCC9E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⭐ </a:t>
            </a:r>
            <a:r>
              <a:rPr lang="en-IN" b="1" dirty="0"/>
              <a:t>DISCUSSION</a:t>
            </a:r>
            <a:br>
              <a:rPr lang="en-IN" b="1" dirty="0"/>
            </a:b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D83C5D-C1F6-4BEE-09B8-D89327113D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786" r="23786"/>
          <a:stretch>
            <a:fillRect/>
          </a:stretch>
        </p:blipFill>
        <p:spPr>
          <a:xfrm>
            <a:off x="8078788" y="820738"/>
            <a:ext cx="3582270" cy="4873625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9960D46-81E0-B096-FDF9-8621D37EC49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1787427"/>
            <a:ext cx="680971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replaces manual hospital work with an automated process.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data storage makes accessing patient records fast and easy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architecture improved efficiency, data accuracy, and speed.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helps in better coordination between doctors, staff, and patients.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digitalization improves healthcare service quality and reduces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7D38B-FCD8-206C-8402-2A053C89929D}"/>
              </a:ext>
            </a:extLst>
          </p:cNvPr>
          <p:cNvSpPr txBox="1"/>
          <p:nvPr/>
        </p:nvSpPr>
        <p:spPr>
          <a:xfrm>
            <a:off x="8609730" y="6037262"/>
            <a:ext cx="3582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s://www.frontiersin.org/articles/10.3389/frcmn.2020.610879/ful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4" tooltip="https://creativecommons.org/licenses/by/3.0/"/>
              </a:rPr>
              <a:t>CC BY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50324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DC7B-FE21-5A56-C62C-A364DD4B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# </a:t>
            </a:r>
            <a:r>
              <a:rPr lang="en-IN" sz="3600" dirty="0"/>
              <a:t>Recommended Repositories /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94B0-6BD4-3EB9-B37F-7555B863BD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100" b="1" dirty="0" err="1"/>
              <a:t>OpenMRS</a:t>
            </a:r>
            <a:r>
              <a:rPr lang="en-US" sz="3100" dirty="0"/>
              <a:t> – A popular open-source hospital and medical record system made in Java.</a:t>
            </a:r>
          </a:p>
          <a:p>
            <a:r>
              <a:rPr lang="en-US" sz="3100" b="1" dirty="0" err="1"/>
              <a:t>OpenEMR</a:t>
            </a:r>
            <a:r>
              <a:rPr lang="en-US" sz="3100" dirty="0"/>
              <a:t> – A complete electronic medical record and health management platform.</a:t>
            </a:r>
          </a:p>
          <a:p>
            <a:r>
              <a:rPr lang="en-US" sz="3100" b="1" dirty="0"/>
              <a:t>Hospital Management System (GitHub)</a:t>
            </a:r>
            <a:r>
              <a:rPr lang="en-US" sz="3100" dirty="0"/>
              <a:t> – Java-based hospital automation project for appointments and patients.</a:t>
            </a:r>
          </a:p>
          <a:p>
            <a:r>
              <a:rPr lang="en-US" sz="3100" b="1" dirty="0"/>
              <a:t>Clinic Management System repos</a:t>
            </a:r>
            <a:r>
              <a:rPr lang="en-US" sz="3100" dirty="0"/>
              <a:t> – Provide modules for doctors, patients, and billing.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16FD5D-FCAE-D32E-5FCE-99F147010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393199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640D-756E-D5F0-B1A2-5792D2D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# ORGANIZATIONS</a:t>
            </a:r>
            <a:endParaRPr lang="en-IN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0921BFA-4F5E-54FC-FE9D-A0CCF20D6EC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24319" y="1280928"/>
            <a:ext cx="51816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WHO (World Health Organization)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Works globally on public health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UNICEF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Supports child health, vaccination, and medical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Cross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Provides emergency medical services and disaster relief.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4FCA45-4122-E70F-29C6-A6148E7647F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45733" y="4376743"/>
            <a:ext cx="113005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 (National Health Authority – India)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Manages national digital health and insurance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CDC (Centers for Disease Control)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Prevents and monitors disease outbreaks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76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557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Office Theme</vt:lpstr>
      <vt:lpstr>Online health care management system</vt:lpstr>
      <vt:lpstr>PROBLEM STATEMENT &amp;PROJECT OBJECTIVES</vt:lpstr>
      <vt:lpstr>PROJECT CODE AND ISSUES</vt:lpstr>
      <vt:lpstr>1. Presentation Layer (User Interface)</vt:lpstr>
      <vt:lpstr>2. Application / Controller Layer</vt:lpstr>
      <vt:lpstr>3. Business Logic Layer (Service Layer)  Core logic of the system is here: Create or manage patient records. Schedule appointments. Update doctor availability. Billing and prescription.  4. Data Access Layer (DAO Layer)  Manages communication with database: Insert, update, delete, retrieve data. Uses JDBC or ORM.   </vt:lpstr>
      <vt:lpstr>⭐ DISCUSSION </vt:lpstr>
      <vt:lpstr> # Recommended Repositories / Projects</vt:lpstr>
      <vt:lpstr> # ORGANIZATIONS</vt:lpstr>
      <vt:lpstr>STARRED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Kumar</dc:creator>
  <cp:lastModifiedBy>Prashant Kumar</cp:lastModifiedBy>
  <cp:revision>1</cp:revision>
  <dcterms:created xsi:type="dcterms:W3CDTF">2025-12-02T16:30:43Z</dcterms:created>
  <dcterms:modified xsi:type="dcterms:W3CDTF">2025-12-02T17:51:52Z</dcterms:modified>
</cp:coreProperties>
</file>